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6" r:id="rId4"/>
    <p:sldId id="258" r:id="rId5"/>
    <p:sldId id="259" r:id="rId6"/>
    <p:sldId id="264" r:id="rId7"/>
    <p:sldId id="260" r:id="rId8"/>
    <p:sldId id="261" r:id="rId9"/>
    <p:sldId id="267" r:id="rId10"/>
    <p:sldId id="268" r:id="rId11"/>
    <p:sldId id="262" r:id="rId12"/>
    <p:sldId id="265" r:id="rId13"/>
  </p:sldIdLst>
  <p:sldSz cx="14630400" cy="8229600"/>
  <p:notesSz cx="8229600" cy="14630400"/>
  <p:embeddedFontLs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Montserrat Bold" panose="00000800000000000000" charset="0"/>
      <p:bold r:id="rId19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F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10"/>
  </p:normalViewPr>
  <p:slideViewPr>
    <p:cSldViewPr snapToGrid="0" snapToObjects="1">
      <p:cViewPr varScale="1">
        <p:scale>
          <a:sx n="59" d="100"/>
          <a:sy n="59" d="100"/>
        </p:scale>
        <p:origin x="7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9561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234684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Introducción al Desarrollo Web y HTML5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985022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Bienvenidos a este viaje al mundo del desarrollo web. Aprenderemos sobre HTML5, el lenguaje base para construir páginas web, explorando su historia, herramientas y estructura básica. Prepárense para crear sitios web increíbles.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5631775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7" name="Text 3"/>
          <p:cNvSpPr/>
          <p:nvPr/>
        </p:nvSpPr>
        <p:spPr>
          <a:xfrm>
            <a:off x="1213128" y="5615583"/>
            <a:ext cx="5106029" cy="1386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JHONATHAN GIRALDO – DOCENTE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Montserrat Bold" pitchFamily="34" charset="0"/>
              </a:rPr>
              <a:t>DEVRIER PEÑALOZA – MENTOR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Montserrat Bold" pitchFamily="34" charset="0"/>
              </a:rPr>
              <a:t>SAMIR RAMOS - MONITOR</a:t>
            </a:r>
            <a:endParaRPr lang="en-US"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4F00CD7-38C4-44DF-955F-F21560F54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6752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128AB44A-B4D5-2609-A240-F92C75A92E4A}"/>
              </a:ext>
            </a:extLst>
          </p:cNvPr>
          <p:cNvSpPr/>
          <p:nvPr/>
        </p:nvSpPr>
        <p:spPr>
          <a:xfrm>
            <a:off x="758309" y="51108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Elementos y atributos de HTML5</a:t>
            </a:r>
            <a:endParaRPr lang="en-US" sz="445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8252618-9F1E-54BF-346E-A8042F36D75C}"/>
              </a:ext>
            </a:extLst>
          </p:cNvPr>
          <p:cNvSpPr txBox="1"/>
          <p:nvPr/>
        </p:nvSpPr>
        <p:spPr>
          <a:xfrm>
            <a:off x="569343" y="2462103"/>
            <a:ext cx="73152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sz="1800" dirty="0" err="1">
                <a:solidFill>
                  <a:srgbClr val="272525"/>
                </a:solidFill>
                <a:latin typeface="Montserrat" pitchFamily="34" charset="0"/>
              </a:rPr>
              <a:t>mark</a:t>
            </a: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&gt;Resalta el texto, generalmente usado para destacar partes importantes.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sz="1800" dirty="0" err="1">
                <a:solidFill>
                  <a:srgbClr val="272525"/>
                </a:solidFill>
                <a:latin typeface="Montserrat" pitchFamily="34" charset="0"/>
              </a:rPr>
              <a:t>small</a:t>
            </a: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&gt;Reduce el tamaño del texto, generalmente para notas aclaratorias.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&lt;del&gt;Marca el texto como eliminado o tachado.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sz="1800" dirty="0" err="1">
                <a:solidFill>
                  <a:srgbClr val="272525"/>
                </a:solidFill>
                <a:latin typeface="Montserrat" pitchFamily="34" charset="0"/>
              </a:rPr>
              <a:t>ins</a:t>
            </a: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&gt;Marca el texto como insertado o añadido.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&lt;sub&gt;Define texto en subíndice, como en fórmulas químicas.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sz="1800" dirty="0" err="1">
                <a:solidFill>
                  <a:srgbClr val="272525"/>
                </a:solidFill>
                <a:latin typeface="Montserrat" pitchFamily="34" charset="0"/>
              </a:rPr>
              <a:t>sup</a:t>
            </a: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&gt;Define texto en superíndice, como en exponentes matemáticos.</a:t>
            </a:r>
            <a:endParaRPr lang="es-CO" dirty="0">
              <a:solidFill>
                <a:srgbClr val="272525"/>
              </a:solidFill>
              <a:latin typeface="Montserra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195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9345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Actividad</a:t>
            </a:r>
            <a:endParaRPr lang="en-US" sz="4450" dirty="0"/>
          </a:p>
        </p:txBody>
      </p:sp>
      <p:pic>
        <p:nvPicPr>
          <p:cNvPr id="22" name="Image 0" descr="preencoded.png">
            <a:extLst>
              <a:ext uri="{FF2B5EF4-FFF2-40B4-BE49-F238E27FC236}">
                <a16:creationId xmlns:a16="http://schemas.microsoft.com/office/drawing/2014/main" id="{93019D08-2BFD-E88E-F4A3-A0A7A084BD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77854"/>
          </a:xfrm>
          <a:prstGeom prst="rect">
            <a:avLst/>
          </a:prstGeom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F596C0ED-A073-6BE5-C2E2-F33A908A2120}"/>
              </a:ext>
            </a:extLst>
          </p:cNvPr>
          <p:cNvSpPr txBox="1"/>
          <p:nvPr/>
        </p:nvSpPr>
        <p:spPr>
          <a:xfrm>
            <a:off x="759125" y="3621772"/>
            <a:ext cx="1117983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ES" sz="2000" dirty="0">
                <a:solidFill>
                  <a:srgbClr val="272525"/>
                </a:solidFill>
                <a:latin typeface="Montserrat" pitchFamily="34" charset="0"/>
              </a:rPr>
              <a:t>Abrir el navegador y ver la estructura de una página web (inspeccionar el código fuente).</a:t>
            </a:r>
          </a:p>
          <a:p>
            <a:pPr marL="342900" indent="-342900">
              <a:buFont typeface="+mj-lt"/>
              <a:buAutoNum type="arabicPeriod"/>
            </a:pPr>
            <a:endParaRPr lang="es-ES" sz="2000" dirty="0">
              <a:solidFill>
                <a:srgbClr val="272525"/>
              </a:solidFill>
              <a:latin typeface="Montserrat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s-ES" sz="2000" dirty="0">
                <a:solidFill>
                  <a:srgbClr val="272525"/>
                </a:solidFill>
                <a:latin typeface="Montserrat" pitchFamily="34" charset="0"/>
              </a:rPr>
              <a:t>Crear un archivo HTML, escribir el código, visualizar en el navegador</a:t>
            </a:r>
            <a:r>
              <a:rPr lang="es-ES" sz="2000" dirty="0"/>
              <a:t>.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8F5E5BC2-D7D2-ECD7-BAA6-3D4CB8055CCB}"/>
              </a:ext>
            </a:extLst>
          </p:cNvPr>
          <p:cNvSpPr/>
          <p:nvPr/>
        </p:nvSpPr>
        <p:spPr>
          <a:xfrm>
            <a:off x="12836106" y="7817826"/>
            <a:ext cx="1621766" cy="406060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411774"/>
            <a:ext cx="829401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Actividades prácticas y recursos</a:t>
            </a:r>
            <a:endParaRPr lang="en-US" sz="4450" dirty="0"/>
          </a:p>
        </p:txBody>
      </p:sp>
      <p:sp>
        <p:nvSpPr>
          <p:cNvPr id="6" name="Text 1"/>
          <p:cNvSpPr/>
          <p:nvPr/>
        </p:nvSpPr>
        <p:spPr>
          <a:xfrm>
            <a:off x="758309" y="1964157"/>
            <a:ext cx="13113782" cy="5420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es-ES" b="1" dirty="0">
                <a:solidFill>
                  <a:srgbClr val="272525"/>
                </a:solidFill>
                <a:latin typeface="Montserrat" pitchFamily="34" charset="0"/>
              </a:rPr>
              <a:t>Contexto:</a:t>
            </a: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 </a:t>
            </a:r>
          </a:p>
          <a:p>
            <a:pPr marL="0" indent="0" algn="just">
              <a:lnSpc>
                <a:spcPts val="2700"/>
              </a:lnSpc>
              <a:buNone/>
            </a:pP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Imagina que una escuela está organizando un evento especial, como una feria científica o una muestra de arte. El evento tiene un objetivo importante: presentar los proyectos de los estudiantes, proporcionar información sobre las actividades programadas, y permitir la inscripción para talleres y conferencias. Como parte de la organización del evento, se te ha asignado la tarea de crear una página web básica que sirva como guía informativa para todos los participantes y visitantes. Esta página debe contener información sobre el evento, una lista de las actividades y presentaciones, y enlaces a recursos adicionales. Además, se te ha pedido que utilices una serie de etiquetas HTML para estructurar correctamente la página web. </a:t>
            </a:r>
          </a:p>
          <a:p>
            <a:pPr marL="0" indent="0" algn="just">
              <a:lnSpc>
                <a:spcPts val="2700"/>
              </a:lnSpc>
              <a:buNone/>
            </a:pPr>
            <a:endParaRPr lang="es-ES" dirty="0">
              <a:solidFill>
                <a:srgbClr val="272525"/>
              </a:solidFill>
              <a:latin typeface="Montserrat" pitchFamily="34" charset="0"/>
            </a:endParaRPr>
          </a:p>
          <a:p>
            <a:pPr marL="0" indent="0" algn="just">
              <a:lnSpc>
                <a:spcPts val="2700"/>
              </a:lnSpc>
              <a:buNone/>
            </a:pPr>
            <a:r>
              <a:rPr lang="es-ES" b="1" dirty="0">
                <a:solidFill>
                  <a:srgbClr val="272525"/>
                </a:solidFill>
                <a:latin typeface="Montserrat" pitchFamily="34" charset="0"/>
              </a:rPr>
              <a:t>Objetivo:</a:t>
            </a: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 </a:t>
            </a:r>
          </a:p>
          <a:p>
            <a:pPr marL="0" indent="0" algn="just">
              <a:lnSpc>
                <a:spcPts val="2700"/>
              </a:lnSpc>
              <a:buNone/>
            </a:pP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Crear una página web sencilla pero funcional que sirva como sitio informativo para el evento escolar. Utilizarás etiquetas HTML para organizar el contenido de manera estructurada y fácil de leer. La página debe contener secciones con texto, enlaces, listas y las demás etiquetas necesarias para organizar la página.</a:t>
            </a:r>
            <a:endParaRPr lang="en-US" dirty="0">
              <a:solidFill>
                <a:srgbClr val="272525"/>
              </a:solidFill>
              <a:latin typeface="Montserrat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755A48E-C31E-A03C-B639-340CE06F9081}"/>
              </a:ext>
            </a:extLst>
          </p:cNvPr>
          <p:cNvSpPr/>
          <p:nvPr/>
        </p:nvSpPr>
        <p:spPr>
          <a:xfrm>
            <a:off x="12836106" y="7817826"/>
            <a:ext cx="1621766" cy="406060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10420"/>
            <a:ext cx="721995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Definición de Desarrollo Web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Definición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629257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 desarrollo web es el proceso de creación y mantenimiento de sitios web. Implica diseño, desarrollo y programación para hacer que los sitios sean funcionales y atractivos.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Objetivo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237434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 objetivo es construir sitios web que brinden información, servicios o experiencias digitales a los usuarios, interactuando con ellos de manera eficaz.</a:t>
            </a:r>
            <a:endParaRPr lang="en-US" sz="1700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F8DE05D-7C66-8724-39AD-B59BB27943F5}"/>
              </a:ext>
            </a:extLst>
          </p:cNvPr>
          <p:cNvSpPr/>
          <p:nvPr/>
        </p:nvSpPr>
        <p:spPr>
          <a:xfrm>
            <a:off x="12836106" y="7817826"/>
            <a:ext cx="1621766" cy="406060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>
            <a:extLst>
              <a:ext uri="{FF2B5EF4-FFF2-40B4-BE49-F238E27FC236}">
                <a16:creationId xmlns:a16="http://schemas.microsoft.com/office/drawing/2014/main" id="{AAF836AC-DF72-95BE-6C6B-4569CA6FA8C6}"/>
              </a:ext>
            </a:extLst>
          </p:cNvPr>
          <p:cNvSpPr/>
          <p:nvPr/>
        </p:nvSpPr>
        <p:spPr>
          <a:xfrm>
            <a:off x="2627539" y="744906"/>
            <a:ext cx="806767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Diferencia Back-end Front-end</a:t>
            </a:r>
            <a:endParaRPr lang="en-US" sz="445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9FA1D83C-7C61-472A-5B25-AF5BC9E1757E}"/>
              </a:ext>
            </a:extLst>
          </p:cNvPr>
          <p:cNvSpPr/>
          <p:nvPr/>
        </p:nvSpPr>
        <p:spPr>
          <a:xfrm>
            <a:off x="758309" y="22113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Front-end</a:t>
            </a:r>
            <a:endParaRPr lang="en-US" sz="220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DAC38CC6-07BA-A42C-E6B2-BFC32E00C4B2}"/>
              </a:ext>
            </a:extLst>
          </p:cNvPr>
          <p:cNvSpPr/>
          <p:nvPr/>
        </p:nvSpPr>
        <p:spPr>
          <a:xfrm>
            <a:off x="758309" y="2784192"/>
            <a:ext cx="629257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Es la parte del desarrollo web que se ocupa de todo lo que el usuario ve y con lo que interactúa directamente en el navegador (HTML, CSS, JavaScript). Es la interfaz y experiencia visual.</a:t>
            </a:r>
            <a:endParaRPr lang="en-US" sz="1700" dirty="0">
              <a:solidFill>
                <a:srgbClr val="272525"/>
              </a:solidFill>
              <a:latin typeface="Montserrat" pitchFamily="34" charset="0"/>
            </a:endParaRPr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6212A6C2-F983-34B2-EB6A-EFE813B1306F}"/>
              </a:ext>
            </a:extLst>
          </p:cNvPr>
          <p:cNvSpPr/>
          <p:nvPr/>
        </p:nvSpPr>
        <p:spPr>
          <a:xfrm>
            <a:off x="7587139" y="22113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Back-end</a:t>
            </a:r>
            <a:endParaRPr lang="en-US" sz="2200" dirty="0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C6C0221E-5F5B-AFAB-97C2-8A13D0D341B4}"/>
              </a:ext>
            </a:extLst>
          </p:cNvPr>
          <p:cNvSpPr/>
          <p:nvPr/>
        </p:nvSpPr>
        <p:spPr>
          <a:xfrm>
            <a:off x="7556454" y="2727960"/>
            <a:ext cx="629257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00"/>
              </a:lnSpc>
              <a:buNone/>
            </a:pP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Es la parte del desarrollo web que gestiona la base de datos, los servidores y las aplicaciones. Los usuarios no ven esta parte directamente, pero es crucial para el funcionamiento de la web.</a:t>
            </a:r>
            <a:endParaRPr lang="en-US" sz="1700" dirty="0">
              <a:solidFill>
                <a:srgbClr val="272525"/>
              </a:solidFill>
              <a:latin typeface="Montserrat" pitchFamily="34" charset="0"/>
            </a:endParaRPr>
          </a:p>
        </p:txBody>
      </p:sp>
      <p:pic>
        <p:nvPicPr>
          <p:cNvPr id="1026" name="Picture 2" descr="Qué es un backend en una app móvil? Te explicamos lo que es ...">
            <a:extLst>
              <a:ext uri="{FF2B5EF4-FFF2-40B4-BE49-F238E27FC236}">
                <a16:creationId xmlns:a16="http://schemas.microsoft.com/office/drawing/2014/main" id="{ED825123-63A1-F428-1E9C-97DA553D4B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8841" y="4666570"/>
            <a:ext cx="5952717" cy="3262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C325D6B0-1F78-D342-C889-C8BB26F27B44}"/>
              </a:ext>
            </a:extLst>
          </p:cNvPr>
          <p:cNvSpPr/>
          <p:nvPr/>
        </p:nvSpPr>
        <p:spPr>
          <a:xfrm>
            <a:off x="12836106" y="7817826"/>
            <a:ext cx="1621766" cy="406060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9903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0653" y="547807"/>
            <a:ext cx="6644759" cy="652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Evolución del Desarrollo Web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466761" y="1497925"/>
            <a:ext cx="22860" cy="6183749"/>
          </a:xfrm>
          <a:prstGeom prst="roundRect">
            <a:avLst>
              <a:gd name="adj" fmla="val 781036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Shape 2"/>
          <p:cNvSpPr/>
          <p:nvPr/>
        </p:nvSpPr>
        <p:spPr>
          <a:xfrm>
            <a:off x="6678454" y="1932742"/>
            <a:ext cx="694253" cy="22860"/>
          </a:xfrm>
          <a:prstGeom prst="roundRect">
            <a:avLst>
              <a:gd name="adj" fmla="val 781036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6" name="Shape 3"/>
          <p:cNvSpPr/>
          <p:nvPr/>
        </p:nvSpPr>
        <p:spPr>
          <a:xfrm>
            <a:off x="6255068" y="1721048"/>
            <a:ext cx="446246" cy="446246"/>
          </a:xfrm>
          <a:prstGeom prst="roundRect">
            <a:avLst>
              <a:gd name="adj" fmla="val 40010"/>
            </a:avLst>
          </a:prstGeom>
          <a:solidFill>
            <a:srgbClr val="EEEFF5"/>
          </a:solidFill>
          <a:ln/>
          <a:effectLst>
            <a:outerShdw blurRad="49530" dist="2413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s-CO"/>
          </a:p>
        </p:txBody>
      </p:sp>
      <p:sp>
        <p:nvSpPr>
          <p:cNvPr id="7" name="Text 4"/>
          <p:cNvSpPr/>
          <p:nvPr/>
        </p:nvSpPr>
        <p:spPr>
          <a:xfrm>
            <a:off x="6422708" y="1787485"/>
            <a:ext cx="110966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569279" y="1696283"/>
            <a:ext cx="2610207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1990s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569279" y="2141458"/>
            <a:ext cx="6366867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Inicios de la web con HTML, páginas estáticas y sitios básicos.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78454" y="3290292"/>
            <a:ext cx="694253" cy="22860"/>
          </a:xfrm>
          <a:prstGeom prst="roundRect">
            <a:avLst>
              <a:gd name="adj" fmla="val 781036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Shape 8"/>
          <p:cNvSpPr/>
          <p:nvPr/>
        </p:nvSpPr>
        <p:spPr>
          <a:xfrm>
            <a:off x="6255068" y="3078599"/>
            <a:ext cx="446246" cy="446246"/>
          </a:xfrm>
          <a:prstGeom prst="roundRect">
            <a:avLst>
              <a:gd name="adj" fmla="val 40010"/>
            </a:avLst>
          </a:prstGeom>
          <a:solidFill>
            <a:srgbClr val="EEEFF5"/>
          </a:solidFill>
          <a:ln/>
          <a:effectLst>
            <a:outerShdw blurRad="49530" dist="2413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s-CO"/>
          </a:p>
        </p:txBody>
      </p:sp>
      <p:sp>
        <p:nvSpPr>
          <p:cNvPr id="12" name="Text 9"/>
          <p:cNvSpPr/>
          <p:nvPr/>
        </p:nvSpPr>
        <p:spPr>
          <a:xfrm>
            <a:off x="6390442" y="3145036"/>
            <a:ext cx="175379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569279" y="3053834"/>
            <a:ext cx="2610207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2000s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569279" y="3499009"/>
            <a:ext cx="6366867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Lenguaje JavaScript, sitios web interactivos y desarrollo de aplicaciones web.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78454" y="4965144"/>
            <a:ext cx="694253" cy="22860"/>
          </a:xfrm>
          <a:prstGeom prst="roundRect">
            <a:avLst>
              <a:gd name="adj" fmla="val 781036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6" name="Shape 13"/>
          <p:cNvSpPr/>
          <p:nvPr/>
        </p:nvSpPr>
        <p:spPr>
          <a:xfrm>
            <a:off x="6255068" y="4753451"/>
            <a:ext cx="446246" cy="446246"/>
          </a:xfrm>
          <a:prstGeom prst="roundRect">
            <a:avLst>
              <a:gd name="adj" fmla="val 40010"/>
            </a:avLst>
          </a:prstGeom>
          <a:solidFill>
            <a:srgbClr val="EEEFF5"/>
          </a:solidFill>
          <a:ln/>
          <a:effectLst>
            <a:outerShdw blurRad="49530" dist="2413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s-CO"/>
          </a:p>
        </p:txBody>
      </p:sp>
      <p:sp>
        <p:nvSpPr>
          <p:cNvPr id="17" name="Text 14"/>
          <p:cNvSpPr/>
          <p:nvPr/>
        </p:nvSpPr>
        <p:spPr>
          <a:xfrm>
            <a:off x="6393537" y="4819888"/>
            <a:ext cx="169188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569279" y="4728686"/>
            <a:ext cx="2610207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2010s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569279" y="5173861"/>
            <a:ext cx="6366867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HTML5 y CSS3, diseño responsivo, desarrollo móvil, redes sociales y contenido multimedia.</a:t>
            </a:r>
            <a:endParaRPr lang="en-US" sz="1550" dirty="0"/>
          </a:p>
        </p:txBody>
      </p:sp>
      <p:sp>
        <p:nvSpPr>
          <p:cNvPr id="20" name="Shape 17"/>
          <p:cNvSpPr/>
          <p:nvPr/>
        </p:nvSpPr>
        <p:spPr>
          <a:xfrm>
            <a:off x="6678454" y="6639997"/>
            <a:ext cx="694253" cy="22860"/>
          </a:xfrm>
          <a:prstGeom prst="roundRect">
            <a:avLst>
              <a:gd name="adj" fmla="val 781036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21" name="Shape 18"/>
          <p:cNvSpPr/>
          <p:nvPr/>
        </p:nvSpPr>
        <p:spPr>
          <a:xfrm>
            <a:off x="6255068" y="6428303"/>
            <a:ext cx="446246" cy="446246"/>
          </a:xfrm>
          <a:prstGeom prst="roundRect">
            <a:avLst>
              <a:gd name="adj" fmla="val 40010"/>
            </a:avLst>
          </a:prstGeom>
          <a:solidFill>
            <a:srgbClr val="EEEFF5"/>
          </a:solidFill>
          <a:ln/>
          <a:effectLst>
            <a:outerShdw blurRad="49530" dist="2413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s-CO"/>
          </a:p>
        </p:txBody>
      </p:sp>
      <p:sp>
        <p:nvSpPr>
          <p:cNvPr id="22" name="Text 19"/>
          <p:cNvSpPr/>
          <p:nvPr/>
        </p:nvSpPr>
        <p:spPr>
          <a:xfrm>
            <a:off x="6383417" y="6494740"/>
            <a:ext cx="189548" cy="313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7569279" y="6403538"/>
            <a:ext cx="2610207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Presente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7569279" y="6848713"/>
            <a:ext cx="6366867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 3.0, inteligencia artificial, realidad virtual y tecnologías emergentes.</a:t>
            </a:r>
            <a:endParaRPr lang="en-US" sz="1550" dirty="0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1E471D0B-8770-23FD-095E-18D83C239242}"/>
              </a:ext>
            </a:extLst>
          </p:cNvPr>
          <p:cNvSpPr/>
          <p:nvPr/>
        </p:nvSpPr>
        <p:spPr>
          <a:xfrm>
            <a:off x="12836106" y="7817826"/>
            <a:ext cx="1621766" cy="406060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993815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Herramientas y tecnologías utilizadas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744152"/>
            <a:ext cx="3705463" cy="1959412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6461284" y="296072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Editores de código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1284" y="3446859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 Studio Code, Sublime Text, Atom, Notepad++ para escribir y editar código.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747" y="2744152"/>
            <a:ext cx="3705463" cy="1959412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10383322" y="296072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Navegadores web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83322" y="3446859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Chrome, Firefox, Safari, Edge para probar y depurar sitios web.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4920139"/>
            <a:ext cx="3705463" cy="2315647"/>
          </a:xfrm>
          <a:prstGeom prst="roundRect">
            <a:avLst>
              <a:gd name="adj" fmla="val 842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s-CO"/>
          </a:p>
        </p:txBody>
      </p:sp>
      <p:sp>
        <p:nvSpPr>
          <p:cNvPr id="11" name="Text 8"/>
          <p:cNvSpPr/>
          <p:nvPr/>
        </p:nvSpPr>
        <p:spPr>
          <a:xfrm>
            <a:off x="6461284" y="5136713"/>
            <a:ext cx="3272314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Lenguajes de programación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461284" y="5979081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HTML, CSS, JavaScript, Python, PHP para crear sitios web interactivos y dinámicos.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10166747" y="4920139"/>
            <a:ext cx="3705463" cy="2315647"/>
          </a:xfrm>
          <a:prstGeom prst="roundRect">
            <a:avLst>
              <a:gd name="adj" fmla="val 8421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es-CO"/>
          </a:p>
        </p:txBody>
      </p:sp>
      <p:sp>
        <p:nvSpPr>
          <p:cNvPr id="14" name="Text 11"/>
          <p:cNvSpPr/>
          <p:nvPr/>
        </p:nvSpPr>
        <p:spPr>
          <a:xfrm>
            <a:off x="10383322" y="5136713"/>
            <a:ext cx="300430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Herramientas de diseño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83322" y="5622846"/>
            <a:ext cx="327231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Figma, Adobe XD, Sketch para diseñar la interfaz de usuario y la experiencia del usuario.</a:t>
            </a:r>
            <a:endParaRPr lang="en-US" sz="1700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2A0863D2-9A77-7C10-67C5-807693575D0D}"/>
              </a:ext>
            </a:extLst>
          </p:cNvPr>
          <p:cNvSpPr/>
          <p:nvPr/>
        </p:nvSpPr>
        <p:spPr>
          <a:xfrm>
            <a:off x="12836106" y="7817826"/>
            <a:ext cx="1621766" cy="406060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6517" y="716756"/>
            <a:ext cx="7730966" cy="1328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Buenas prácticas de desarrollo web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06517" y="2448401"/>
            <a:ext cx="3714036" cy="666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5200" dirty="0"/>
          </a:p>
        </p:txBody>
      </p:sp>
      <p:sp>
        <p:nvSpPr>
          <p:cNvPr id="5" name="Text 2"/>
          <p:cNvSpPr/>
          <p:nvPr/>
        </p:nvSpPr>
        <p:spPr>
          <a:xfrm>
            <a:off x="1235273" y="3366730"/>
            <a:ext cx="2656403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Legibilidad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706517" y="3819763"/>
            <a:ext cx="3714036" cy="969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Código bien organizado y comentado para facilitar la comprensión.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4723328" y="2448401"/>
            <a:ext cx="3714155" cy="666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5200" dirty="0"/>
          </a:p>
        </p:txBody>
      </p:sp>
      <p:sp>
        <p:nvSpPr>
          <p:cNvPr id="8" name="Text 5"/>
          <p:cNvSpPr/>
          <p:nvPr/>
        </p:nvSpPr>
        <p:spPr>
          <a:xfrm>
            <a:off x="5252204" y="3366730"/>
            <a:ext cx="2656403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Accesibilidad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723328" y="3819763"/>
            <a:ext cx="3714155" cy="969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Diseñar sitios web accesibles para todos los usuarios, incluyendo personas con discapacidades.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06517" y="5495330"/>
            <a:ext cx="3714036" cy="666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5200" dirty="0"/>
          </a:p>
        </p:txBody>
      </p:sp>
      <p:sp>
        <p:nvSpPr>
          <p:cNvPr id="11" name="Text 8"/>
          <p:cNvSpPr/>
          <p:nvPr/>
        </p:nvSpPr>
        <p:spPr>
          <a:xfrm>
            <a:off x="1235273" y="6413659"/>
            <a:ext cx="2656403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Seguridad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706517" y="6866692"/>
            <a:ext cx="3714036" cy="646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Proteger los sitios web de ataques y vulnerabilidades.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4723328" y="5495330"/>
            <a:ext cx="3714155" cy="666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5200" dirty="0"/>
          </a:p>
        </p:txBody>
      </p:sp>
      <p:sp>
        <p:nvSpPr>
          <p:cNvPr id="14" name="Text 11"/>
          <p:cNvSpPr/>
          <p:nvPr/>
        </p:nvSpPr>
        <p:spPr>
          <a:xfrm>
            <a:off x="5252204" y="6413659"/>
            <a:ext cx="2656403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Rendimiento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4723328" y="6866692"/>
            <a:ext cx="3714155" cy="646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Optimizar la velocidad de carga y el rendimiento del sitio web.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928687"/>
            <a:ext cx="708433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Estructura básica de HTML5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452610" y="229123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DOCTYPE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52610" y="2777371"/>
            <a:ext cx="457235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Declaración del tipo de documento HTML.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6335486" y="3312558"/>
            <a:ext cx="7482550" cy="55125"/>
          </a:xfrm>
          <a:prstGeom prst="roundRect">
            <a:avLst>
              <a:gd name="adj" fmla="val 1279500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0" name="Text 6"/>
          <p:cNvSpPr/>
          <p:nvPr/>
        </p:nvSpPr>
        <p:spPr>
          <a:xfrm>
            <a:off x="6970108" y="36112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HTML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970108" y="4097417"/>
            <a:ext cx="614707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Raíz del documento HTML, contiene toda la información.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 flipV="1">
            <a:off x="6524982" y="4687728"/>
            <a:ext cx="7293054" cy="45719"/>
          </a:xfrm>
          <a:prstGeom prst="roundRect">
            <a:avLst>
              <a:gd name="adj" fmla="val 1279500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5" name="Text 10"/>
          <p:cNvSpPr/>
          <p:nvPr/>
        </p:nvSpPr>
        <p:spPr>
          <a:xfrm>
            <a:off x="7373297" y="493133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HEAD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373297" y="5417463"/>
            <a:ext cx="45136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Información meta, títulos, enlaces, scripts.</a:t>
            </a:r>
            <a:endParaRPr lang="en-US" sz="1700" dirty="0"/>
          </a:p>
        </p:txBody>
      </p:sp>
      <p:sp>
        <p:nvSpPr>
          <p:cNvPr id="17" name="Shape 12"/>
          <p:cNvSpPr/>
          <p:nvPr/>
        </p:nvSpPr>
        <p:spPr>
          <a:xfrm>
            <a:off x="7129137" y="5992535"/>
            <a:ext cx="7293054" cy="15240"/>
          </a:xfrm>
          <a:prstGeom prst="roundRect">
            <a:avLst>
              <a:gd name="adj" fmla="val 1279500"/>
            </a:avLst>
          </a:prstGeom>
          <a:solidFill>
            <a:srgbClr val="C1C3D0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20" name="Text 14"/>
          <p:cNvSpPr/>
          <p:nvPr/>
        </p:nvSpPr>
        <p:spPr>
          <a:xfrm>
            <a:off x="7792832" y="625137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BODY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7792832" y="6737509"/>
            <a:ext cx="594657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Contenido visible del sitio web, texto, imágenes, vídeos.</a:t>
            </a:r>
            <a:endParaRPr lang="en-US" sz="1700" dirty="0"/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9ACE84E3-F50C-F53E-0494-2B52C8A72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57" y="2426001"/>
            <a:ext cx="5762625" cy="4658218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F06BCEBD-E1B9-33DD-3DFE-0C9D4AB79F4A}"/>
              </a:ext>
            </a:extLst>
          </p:cNvPr>
          <p:cNvSpPr/>
          <p:nvPr/>
        </p:nvSpPr>
        <p:spPr>
          <a:xfrm>
            <a:off x="12836106" y="7817826"/>
            <a:ext cx="1621766" cy="406060"/>
          </a:xfrm>
          <a:prstGeom prst="rect">
            <a:avLst/>
          </a:prstGeom>
          <a:solidFill>
            <a:srgbClr val="EEEFF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524174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Elementos y atributos de HTML5</a:t>
            </a:r>
            <a:endParaRPr lang="en-US" sz="4450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9B840121-F2E3-E99B-B39B-F4BF60A189E1}"/>
              </a:ext>
            </a:extLst>
          </p:cNvPr>
          <p:cNvSpPr txBox="1"/>
          <p:nvPr/>
        </p:nvSpPr>
        <p:spPr>
          <a:xfrm>
            <a:off x="552091" y="2402324"/>
            <a:ext cx="7435969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&lt;!DOCTYPE </a:t>
            </a:r>
            <a:r>
              <a:rPr lang="es-ES" sz="1700" dirty="0" err="1">
                <a:solidFill>
                  <a:srgbClr val="272525"/>
                </a:solidFill>
                <a:latin typeface="Montserrat" pitchFamily="34" charset="0"/>
              </a:rPr>
              <a:t>html</a:t>
            </a: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&gt;Define el tipo de documento como HTML5.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7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sz="1700" dirty="0" err="1">
                <a:solidFill>
                  <a:srgbClr val="272525"/>
                </a:solidFill>
                <a:latin typeface="Montserrat" pitchFamily="34" charset="0"/>
              </a:rPr>
              <a:t>html</a:t>
            </a: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&gt;Contenedor principal de todo el contenido de la página HTML.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7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&lt;head&gt;Contiene metadatos del documento, como el título y enlaces a archivos externos (CSS, JS).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7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sz="1700" dirty="0" err="1">
                <a:solidFill>
                  <a:srgbClr val="272525"/>
                </a:solidFill>
                <a:latin typeface="Montserrat" pitchFamily="34" charset="0"/>
              </a:rPr>
              <a:t>title</a:t>
            </a: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&gt;Define el título de la página, que se muestra en la pestaña del navegador.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7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sz="1700" dirty="0" err="1">
                <a:solidFill>
                  <a:srgbClr val="272525"/>
                </a:solidFill>
                <a:latin typeface="Montserrat" pitchFamily="34" charset="0"/>
              </a:rPr>
              <a:t>body</a:t>
            </a: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&gt;Contenedor del contenido visible de la página web.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7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&lt;h1&gt;, &lt;h2&gt;, &lt;h3&gt;, &lt;h4&gt;, &lt;h5&gt;, &lt;h6&gt;Etiquetas de encabezado, donde &lt;h1&gt; es el más importante y &lt;h6&gt; el menos importante.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7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&lt;p&gt;Define un párrafo de texto.&lt;a&gt;Crea un enlace a otra página web o recurso.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7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sz="1700" dirty="0" err="1">
                <a:solidFill>
                  <a:srgbClr val="272525"/>
                </a:solidFill>
                <a:latin typeface="Montserrat" pitchFamily="34" charset="0"/>
              </a:rPr>
              <a:t>ul</a:t>
            </a: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&gt;Define una lista desordenada.&lt;</a:t>
            </a:r>
            <a:r>
              <a:rPr lang="es-ES" sz="1700" dirty="0" err="1">
                <a:solidFill>
                  <a:srgbClr val="272525"/>
                </a:solidFill>
                <a:latin typeface="Montserrat" pitchFamily="34" charset="0"/>
              </a:rPr>
              <a:t>ol</a:t>
            </a:r>
            <a:r>
              <a:rPr lang="es-ES" sz="1700" dirty="0">
                <a:solidFill>
                  <a:srgbClr val="272525"/>
                </a:solidFill>
                <a:latin typeface="Montserrat" pitchFamily="34" charset="0"/>
              </a:rPr>
              <a:t>&gt;Define una lista ordenada.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8101FB6F-989E-9152-3DB4-39E0AB04743E}"/>
              </a:ext>
            </a:extLst>
          </p:cNvPr>
          <p:cNvSpPr txBox="1"/>
          <p:nvPr/>
        </p:nvSpPr>
        <p:spPr>
          <a:xfrm>
            <a:off x="569343" y="2462103"/>
            <a:ext cx="73152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sz="1800" dirty="0" err="1">
                <a:solidFill>
                  <a:srgbClr val="272525"/>
                </a:solidFill>
                <a:latin typeface="Montserrat" pitchFamily="34" charset="0"/>
              </a:rPr>
              <a:t>li</a:t>
            </a: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&gt;Define un ítem dentro de una lista (usado dentro de &lt;</a:t>
            </a:r>
            <a:r>
              <a:rPr lang="es-ES" sz="1800" dirty="0" err="1">
                <a:solidFill>
                  <a:srgbClr val="272525"/>
                </a:solidFill>
                <a:latin typeface="Montserrat" pitchFamily="34" charset="0"/>
              </a:rPr>
              <a:t>ul</a:t>
            </a: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&gt; o &lt;</a:t>
            </a:r>
            <a:r>
              <a:rPr lang="es-ES" sz="1800" dirty="0" err="1">
                <a:solidFill>
                  <a:srgbClr val="272525"/>
                </a:solidFill>
                <a:latin typeface="Montserrat" pitchFamily="34" charset="0"/>
              </a:rPr>
              <a:t>ol</a:t>
            </a: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&gt;).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sz="1800" dirty="0" err="1">
                <a:solidFill>
                  <a:srgbClr val="272525"/>
                </a:solidFill>
                <a:latin typeface="Montserrat" pitchFamily="34" charset="0"/>
              </a:rPr>
              <a:t>div</a:t>
            </a:r>
            <a:r>
              <a:rPr lang="es-ES" sz="1800" dirty="0">
                <a:solidFill>
                  <a:srgbClr val="272525"/>
                </a:solidFill>
                <a:latin typeface="Montserrat" pitchFamily="34" charset="0"/>
              </a:rPr>
              <a:t>&gt;Contenedor genérico utilizado para agrupar elementos y facilitar el diseño con CSS.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sz="1800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dirty="0" err="1">
                <a:solidFill>
                  <a:srgbClr val="272525"/>
                </a:solidFill>
                <a:latin typeface="Montserrat" pitchFamily="34" charset="0"/>
              </a:rPr>
              <a:t>span</a:t>
            </a: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&gt;Contenedor en línea utilizado para agrupar texto u otros elementos en una sola línea.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dirty="0" err="1">
                <a:solidFill>
                  <a:srgbClr val="272525"/>
                </a:solidFill>
                <a:latin typeface="Montserrat" pitchFamily="34" charset="0"/>
              </a:rPr>
              <a:t>br</a:t>
            </a: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&gt;Inserta un salto de línea en el texto.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&lt;</a:t>
            </a:r>
            <a:r>
              <a:rPr lang="es-ES" dirty="0" err="1">
                <a:solidFill>
                  <a:srgbClr val="272525"/>
                </a:solidFill>
                <a:latin typeface="Montserrat" pitchFamily="34" charset="0"/>
              </a:rPr>
              <a:t>strong</a:t>
            </a: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&gt;Da énfasis al texto, normalmente se muestra en negrita.&lt;em&gt;Da énfasis al texto, normalmente se muestra en cursiva.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&lt;link&gt;Vincula archivos externos, como hojas de estilo CSS.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rgbClr val="272525"/>
              </a:solidFill>
              <a:latin typeface="Montserrat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rgbClr val="272525"/>
                </a:solidFill>
                <a:latin typeface="Montserrat" pitchFamily="34" charset="0"/>
              </a:rPr>
              <a:t>&lt;meta&gt;Define metadatos sobre el documento, como la codificación de caracteres o descripción.&lt;script&gt;Inserta o vincula código JavaScript.</a:t>
            </a:r>
            <a:endParaRPr lang="es-CO" dirty="0">
              <a:solidFill>
                <a:srgbClr val="272525"/>
              </a:solidFill>
              <a:latin typeface="Montserrat" pitchFamily="34" charset="0"/>
            </a:endParaRP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AB2231D9-A04B-B98D-50B1-CD8672661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864B5D4A-0765-ECC7-CD1C-37AEBA4870CF}"/>
              </a:ext>
            </a:extLst>
          </p:cNvPr>
          <p:cNvSpPr/>
          <p:nvPr/>
        </p:nvSpPr>
        <p:spPr>
          <a:xfrm>
            <a:off x="758309" y="51108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Elementos y atributos de HTML5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3408334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1050</Words>
  <Application>Microsoft Office PowerPoint</Application>
  <PresentationFormat>Personalizado</PresentationFormat>
  <Paragraphs>120</Paragraphs>
  <Slides>12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Montserrat</vt:lpstr>
      <vt:lpstr>Montserrat Bold</vt:lpstr>
      <vt:lpstr>Barlow Bold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Comfandi</cp:lastModifiedBy>
  <cp:revision>3</cp:revision>
  <dcterms:created xsi:type="dcterms:W3CDTF">2024-12-05T15:17:44Z</dcterms:created>
  <dcterms:modified xsi:type="dcterms:W3CDTF">2024-12-09T13:07:43Z</dcterms:modified>
</cp:coreProperties>
</file>